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3" pos="6539" userDrawn="1">
          <p15:clr>
            <a:srgbClr val="A4A3A4"/>
          </p15:clr>
        </p15:guide>
        <p15:guide id="4" orient="horz" pos="9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0161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6" autoAdjust="0"/>
    <p:restoredTop sz="94660"/>
  </p:normalViewPr>
  <p:slideViewPr>
    <p:cSldViewPr snapToGrid="0">
      <p:cViewPr>
        <p:scale>
          <a:sx n="66" d="100"/>
          <a:sy n="66" d="100"/>
        </p:scale>
        <p:origin x="-668" y="-128"/>
      </p:cViewPr>
      <p:guideLst>
        <p:guide orient="horz" pos="981"/>
        <p:guide pos="65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4866" y="6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EBFD2-2FFF-4895-8E2C-72CE3B3C83DE}" type="datetimeFigureOut">
              <a:rPr lang="pt-BR" smtClean="0"/>
              <a:pPr/>
              <a:t>04/10/2021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4C800-1361-4828-8516-9545F64C0E9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26191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397745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pPr/>
              <a:t>04/10/2021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979454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pPr/>
              <a:t>04/10/2021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178338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pPr/>
              <a:t>04/10/2021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612640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pPr/>
              <a:t>04/10/2021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503893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pPr/>
              <a:t>04/10/2021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109315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pPr/>
              <a:t>04/10/2021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36981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pPr/>
              <a:t>04/10/2021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0153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pPr/>
              <a:t>04/10/2021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81352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pPr/>
              <a:t>04/10/2021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95161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pPr/>
              <a:t>04/10/2021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633137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pPr/>
              <a:t>04/10/2021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769470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35C8E-18C9-4D17-BEB0-AA5A56F113D7}" type="datetimeFigureOut">
              <a:rPr lang="pt-BR" smtClean="0"/>
              <a:pPr/>
              <a:t>04/10/2021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D1578-3EA4-489F-962B-75511A7F86E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771413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7792" y="328635"/>
            <a:ext cx="2622468" cy="986818"/>
          </a:xfrm>
          <a:prstGeom prst="rect">
            <a:avLst/>
          </a:prstGeom>
        </p:spPr>
      </p:pic>
      <p:sp>
        <p:nvSpPr>
          <p:cNvPr id="5" name="Arredondar Retângulo no Mesmo Canto Lateral 4"/>
          <p:cNvSpPr/>
          <p:nvPr/>
        </p:nvSpPr>
        <p:spPr>
          <a:xfrm rot="5400000">
            <a:off x="2638925" y="-1483896"/>
            <a:ext cx="1764633" cy="7042485"/>
          </a:xfrm>
          <a:prstGeom prst="round2Same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272716" y="328635"/>
            <a:ext cx="5969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solidFill>
                  <a:schemeClr val="accent1">
                    <a:lumMod val="50000"/>
                  </a:schemeClr>
                </a:solidFill>
                <a:latin typeface="Branding SF Black" panose="00000A00000000000000" pitchFamily="50" charset="0"/>
              </a:rPr>
              <a:t>Pró-Gestão RPPS</a:t>
            </a:r>
            <a:endParaRPr lang="pt-BR" sz="3600" dirty="0">
              <a:solidFill>
                <a:schemeClr val="accent1">
                  <a:lumMod val="50000"/>
                </a:schemeClr>
              </a:solidFill>
              <a:latin typeface="Branding SF Black" panose="00000A00000000000000" pitchFamily="50" charset="0"/>
            </a:endParaRPr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748145" y="3160295"/>
            <a:ext cx="10834254" cy="898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>
                <a:latin typeface="Bahnschrift SemiLight" panose="020B0502040204020203" pitchFamily="34" charset="0"/>
              </a:rPr>
              <a:t>Adesão facultativa e tem por objetivo a implantação das boas práticas de gestão inseridas nas ações que compõem os três pilares do Programa:</a:t>
            </a:r>
            <a:endParaRPr lang="pt-BR" dirty="0">
              <a:latin typeface="Bahnschrift SemiLight" panose="020B0502040204020203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72716" y="1315453"/>
            <a:ext cx="656623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 smtClean="0">
                <a:solidFill>
                  <a:schemeClr val="bg1"/>
                </a:solidFill>
                <a:latin typeface="Bahnschrift SemiBold" panose="020B0502040204020203" pitchFamily="34" charset="0"/>
              </a:rPr>
              <a:t>Programa </a:t>
            </a:r>
            <a:r>
              <a:rPr lang="pt-BR" sz="2200" dirty="0">
                <a:solidFill>
                  <a:schemeClr val="bg1"/>
                </a:solidFill>
                <a:latin typeface="Bahnschrift SemiBold" panose="020B0502040204020203" pitchFamily="34" charset="0"/>
              </a:rPr>
              <a:t>de Certificação Institucional e Modernização dos </a:t>
            </a:r>
            <a:r>
              <a:rPr lang="pt-BR" sz="2200" dirty="0" smtClean="0">
                <a:solidFill>
                  <a:schemeClr val="bg1"/>
                </a:solidFill>
                <a:latin typeface="Bahnschrift SemiBold" panose="020B0502040204020203" pitchFamily="34" charset="0"/>
              </a:rPr>
              <a:t>RPPS, </a:t>
            </a:r>
            <a:r>
              <a:rPr lang="pt-BR" sz="2200" dirty="0">
                <a:solidFill>
                  <a:schemeClr val="bg1"/>
                </a:solidFill>
                <a:latin typeface="Bahnschrift SemiBold" panose="020B0502040204020203" pitchFamily="34" charset="0"/>
              </a:rPr>
              <a:t>instituído pela Portaria MPS nº 185/2015, alterada pela Portaria MF nº </a:t>
            </a:r>
            <a:r>
              <a:rPr lang="pt-BR" sz="2200" dirty="0" smtClean="0">
                <a:solidFill>
                  <a:schemeClr val="bg1"/>
                </a:solidFill>
                <a:latin typeface="Bahnschrift SemiBold" panose="020B0502040204020203" pitchFamily="34" charset="0"/>
              </a:rPr>
              <a:t>577/2017.</a:t>
            </a:r>
            <a:endParaRPr lang="pt-BR" sz="2200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272716" y="4404729"/>
            <a:ext cx="3256547" cy="645109"/>
          </a:xfrm>
          <a:prstGeom prst="roundRect">
            <a:avLst/>
          </a:prstGeom>
          <a:solidFill>
            <a:srgbClr val="9016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latin typeface="Bahnschrift SemiBold" panose="020B0502040204020203" pitchFamily="34" charset="0"/>
              </a:rPr>
              <a:t>Controles Internos</a:t>
            </a:r>
            <a:endParaRPr lang="pt-BR" sz="2400" dirty="0">
              <a:latin typeface="Bahnschrift SemiBold" panose="020B0502040204020203" pitchFamily="34" charset="0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4026568" y="4404729"/>
            <a:ext cx="3641558" cy="645109"/>
          </a:xfrm>
          <a:prstGeom prst="roundRect">
            <a:avLst/>
          </a:prstGeom>
          <a:solidFill>
            <a:srgbClr val="9016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latin typeface="Bahnschrift SemiBold" panose="020B0502040204020203" pitchFamily="34" charset="0"/>
              </a:rPr>
              <a:t>Governança Corporativa</a:t>
            </a:r>
            <a:endParaRPr lang="pt-BR" sz="2400" dirty="0">
              <a:latin typeface="Bahnschrift SemiBold" panose="020B0502040204020203" pitchFamily="34" charset="0"/>
            </a:endParaRPr>
          </a:p>
        </p:txBody>
      </p:sp>
      <p:sp>
        <p:nvSpPr>
          <p:cNvPr id="10" name="Retângulo de cantos arredondados 9"/>
          <p:cNvSpPr/>
          <p:nvPr/>
        </p:nvSpPr>
        <p:spPr>
          <a:xfrm>
            <a:off x="8165431" y="4439574"/>
            <a:ext cx="3641558" cy="645109"/>
          </a:xfrm>
          <a:prstGeom prst="roundRect">
            <a:avLst/>
          </a:prstGeom>
          <a:solidFill>
            <a:srgbClr val="9016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latin typeface="Bahnschrift SemiBold" panose="020B0502040204020203" pitchFamily="34" charset="0"/>
              </a:rPr>
              <a:t>Educação Previdenciária</a:t>
            </a:r>
            <a:endParaRPr lang="pt-BR" sz="2400" dirty="0"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268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72715" y="328635"/>
            <a:ext cx="89618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solidFill>
                  <a:schemeClr val="accent1">
                    <a:lumMod val="50000"/>
                  </a:schemeClr>
                </a:solidFill>
                <a:latin typeface="Branding SF Black" panose="00000A00000000000000" pitchFamily="50" charset="0"/>
              </a:rPr>
              <a:t>Fontes de informações e conhecimento</a:t>
            </a:r>
            <a:endParaRPr lang="pt-BR" sz="3600" dirty="0">
              <a:solidFill>
                <a:schemeClr val="accent1">
                  <a:lumMod val="50000"/>
                </a:schemeClr>
              </a:solidFill>
              <a:latin typeface="Branding SF Black" panose="00000A00000000000000" pitchFamily="50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7792" y="328635"/>
            <a:ext cx="2622468" cy="986818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1017367" y="1775457"/>
            <a:ext cx="523412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200" dirty="0" smtClean="0">
                <a:latin typeface="Bahnschrift SemiLight" panose="020B0502040204020203" pitchFamily="34" charset="0"/>
              </a:rPr>
              <a:t>Site </a:t>
            </a:r>
            <a:r>
              <a:rPr lang="pt-BR" sz="2200" dirty="0">
                <a:latin typeface="Bahnschrift SemiLight" panose="020B0502040204020203" pitchFamily="34" charset="0"/>
              </a:rPr>
              <a:t>da Previdência </a:t>
            </a:r>
            <a:r>
              <a:rPr lang="pt-BR" sz="2200" b="1" dirty="0">
                <a:latin typeface="Bahnschrift SemiLight" panose="020B0502040204020203" pitchFamily="34" charset="0"/>
              </a:rPr>
              <a:t>PRÓ-GESTÃO </a:t>
            </a:r>
            <a:r>
              <a:rPr lang="pt-BR" sz="2200" b="1" dirty="0" smtClean="0">
                <a:latin typeface="Bahnschrift SemiLight" panose="020B0502040204020203" pitchFamily="34" charset="0"/>
              </a:rPr>
              <a:t>RPPS;</a:t>
            </a:r>
            <a:endParaRPr lang="pt-BR" sz="2200" dirty="0">
              <a:latin typeface="Bahnschrift SemiLight" panose="020B0502040204020203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017367" y="2459057"/>
            <a:ext cx="819006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200" dirty="0" smtClean="0">
                <a:latin typeface="Bahnschrift SemiLight" panose="020B0502040204020203" pitchFamily="34" charset="0"/>
              </a:rPr>
              <a:t>Modelos </a:t>
            </a:r>
            <a:r>
              <a:rPr lang="pt-BR" sz="2200" dirty="0">
                <a:latin typeface="Bahnschrift SemiLight" panose="020B0502040204020203" pitchFamily="34" charset="0"/>
              </a:rPr>
              <a:t>de </a:t>
            </a:r>
            <a:r>
              <a:rPr lang="pt-BR" sz="2200" dirty="0" smtClean="0">
                <a:latin typeface="Bahnschrift SemiLight" panose="020B0502040204020203" pitchFamily="34" charset="0"/>
              </a:rPr>
              <a:t>atos, </a:t>
            </a:r>
            <a:r>
              <a:rPr lang="pt-BR" sz="2200" dirty="0">
                <a:latin typeface="Bahnschrift SemiLight" panose="020B0502040204020203" pitchFamily="34" charset="0"/>
              </a:rPr>
              <a:t>de mapeamento e manualização até o nível </a:t>
            </a:r>
            <a:r>
              <a:rPr lang="pt-BR" sz="2200" dirty="0" smtClean="0">
                <a:latin typeface="Bahnschrift SemiLight" panose="020B0502040204020203" pitchFamily="34" charset="0"/>
              </a:rPr>
              <a:t>III;</a:t>
            </a:r>
            <a:endParaRPr lang="pt-BR" sz="2200" dirty="0">
              <a:latin typeface="Bahnschrift SemiLight" panose="020B0502040204020203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017366" y="3004157"/>
            <a:ext cx="893239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pt-BR" sz="2200" dirty="0">
                <a:latin typeface="Bahnschrift SemiLight" panose="020B0502040204020203" pitchFamily="34" charset="0"/>
              </a:rPr>
              <a:t>Troca de informações e/ou consultas aos sites dos RPPS já </a:t>
            </a:r>
            <a:r>
              <a:rPr lang="pt-BR" sz="2200" dirty="0" smtClean="0">
                <a:latin typeface="Bahnschrift SemiLight" panose="020B0502040204020203" pitchFamily="34" charset="0"/>
              </a:rPr>
              <a:t>certificados;</a:t>
            </a:r>
            <a:endParaRPr lang="pt-BR" sz="2200" dirty="0">
              <a:latin typeface="Bahnschrift SemiLight" panose="020B0502040204020203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1017367" y="4010923"/>
            <a:ext cx="800732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200" dirty="0">
                <a:latin typeface="Bahnschrift SemiLight" panose="020B0502040204020203" pitchFamily="34" charset="0"/>
              </a:rPr>
              <a:t>Comissão do </a:t>
            </a:r>
            <a:r>
              <a:rPr lang="pt-BR" sz="2200" dirty="0" smtClean="0">
                <a:latin typeface="Bahnschrift SemiLight" panose="020B0502040204020203" pitchFamily="34" charset="0"/>
              </a:rPr>
              <a:t>Pró-Gestão: progestao.rpps@economia.gov.br</a:t>
            </a:r>
            <a:r>
              <a:rPr lang="pt-BR" sz="2200" b="1" dirty="0" smtClean="0">
                <a:latin typeface="Bahnschrift SemiLight" panose="020B0502040204020203" pitchFamily="34" charset="0"/>
              </a:rPr>
              <a:t> </a:t>
            </a:r>
            <a:endParaRPr lang="pt-BR" sz="2200" dirty="0">
              <a:latin typeface="Bahnschrift SemiLight" panose="020B0502040204020203" pitchFamily="34" charset="0"/>
            </a:endParaRPr>
          </a:p>
        </p:txBody>
      </p:sp>
      <p:sp>
        <p:nvSpPr>
          <p:cNvPr id="10" name="Seta para a direita 9"/>
          <p:cNvSpPr/>
          <p:nvPr/>
        </p:nvSpPr>
        <p:spPr>
          <a:xfrm>
            <a:off x="0" y="1882142"/>
            <a:ext cx="914400" cy="223736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a direita 10"/>
          <p:cNvSpPr/>
          <p:nvPr/>
        </p:nvSpPr>
        <p:spPr>
          <a:xfrm>
            <a:off x="0" y="2562632"/>
            <a:ext cx="914400" cy="223736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 para a direita 11"/>
          <p:cNvSpPr/>
          <p:nvPr/>
        </p:nvSpPr>
        <p:spPr>
          <a:xfrm>
            <a:off x="0" y="3131254"/>
            <a:ext cx="914400" cy="223736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Seta para a direita 12"/>
          <p:cNvSpPr/>
          <p:nvPr/>
        </p:nvSpPr>
        <p:spPr>
          <a:xfrm>
            <a:off x="0" y="4114498"/>
            <a:ext cx="914400" cy="223736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78948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879267" y="120416"/>
            <a:ext cx="8428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>
                <a:solidFill>
                  <a:schemeClr val="accent1">
                    <a:lumMod val="50000"/>
                  </a:schemeClr>
                </a:solidFill>
                <a:latin typeface="Branding SF Black" panose="00000A00000000000000" pitchFamily="50" charset="0"/>
              </a:rPr>
              <a:t>Obrigada!</a:t>
            </a:r>
            <a:endParaRPr lang="pt-BR" sz="3600" dirty="0">
              <a:solidFill>
                <a:schemeClr val="accent1">
                  <a:lumMod val="50000"/>
                </a:schemeClr>
              </a:solidFill>
              <a:latin typeface="Branding SF Black" panose="00000A00000000000000" pitchFamily="50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7792" y="328635"/>
            <a:ext cx="2622468" cy="986818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295072" y="826806"/>
            <a:ext cx="11287328" cy="7343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pt-BR" sz="2000" b="1" dirty="0" smtClean="0">
                <a:latin typeface="Bahnschrift SemiLight" pitchFamily="34" charset="0"/>
              </a:rPr>
              <a:t>Cláudia Fernanda Iten</a:t>
            </a:r>
          </a:p>
          <a:p>
            <a:pPr>
              <a:buNone/>
            </a:pPr>
            <a:endParaRPr lang="pt-BR" b="1" dirty="0" smtClean="0">
              <a:latin typeface="Bahnschrift SemiLight" pitchFamily="34" charset="0"/>
            </a:endParaRPr>
          </a:p>
          <a:p>
            <a:pPr algn="just">
              <a:buNone/>
            </a:pPr>
            <a:r>
              <a:rPr lang="pt-BR" sz="3200" dirty="0" smtClean="0">
                <a:latin typeface="Bahnschrift SemiLight" pitchFamily="34" charset="0"/>
              </a:rPr>
              <a:t>     </a:t>
            </a:r>
            <a:r>
              <a:rPr lang="pt-BR" sz="1700" dirty="0" smtClean="0">
                <a:latin typeface="Bahnschrift SemiLight" pitchFamily="34" charset="0"/>
              </a:rPr>
              <a:t>Assessora Jurídica da ASSIMPASC, Assessora Previdenciária do ISSBLU Blumenau, Advogada, pós-graduada em Direito Processual Civil, especialista em Direito Previdenciário do Servidor Público, MBA em Cooperativismo de Crédito, Certificação CGRPPS - Certificação de Gestores de Regime Próprio de Previdência Social /APIMEC, Certificação ICSS – Instituto de Certificação Institucional e dos Profissionais de Seguridade Social com ênfase em Administração, Membro titular da Comissão do Pró-Gestão RPPS, membro suplente do Conselho Nacional de Dirigentes de Regime Próprio– CONAPREV, Assessora da Presidência da ABIPEM.</a:t>
            </a:r>
          </a:p>
          <a:p>
            <a:pPr algn="just">
              <a:buNone/>
            </a:pPr>
            <a:endParaRPr lang="pt-BR" dirty="0" smtClean="0">
              <a:latin typeface="Bahnschrift SemiLight" pitchFamily="34" charset="0"/>
            </a:endParaRPr>
          </a:p>
          <a:p>
            <a:pPr algn="just">
              <a:buNone/>
            </a:pPr>
            <a:endParaRPr lang="pt-BR" dirty="0" smtClean="0">
              <a:latin typeface="Bahnschrift SemiLight" pitchFamily="34" charset="0"/>
            </a:endParaRPr>
          </a:p>
          <a:p>
            <a:pPr algn="just">
              <a:lnSpc>
                <a:spcPts val="1875"/>
              </a:lnSpc>
              <a:spcAft>
                <a:spcPts val="675"/>
              </a:spcAft>
            </a:pPr>
            <a:r>
              <a:rPr lang="pt-BR" sz="2000" b="1" dirty="0" smtClean="0">
                <a:solidFill>
                  <a:srgbClr val="333333"/>
                </a:solidFill>
                <a:latin typeface="Bahnschrift SemiBold" panose="020B0502040204020203" pitchFamily="34" charset="0"/>
                <a:ea typeface="Times New Roman" panose="02020603050405020304" pitchFamily="18" charset="0"/>
              </a:rPr>
              <a:t>Daniela Benayon                         </a:t>
            </a:r>
            <a:r>
              <a:rPr lang="pt-BR" sz="2400" dirty="0" smtClean="0">
                <a:latin typeface="Bahnschrift SemiBold" panose="020B0502040204020203" pitchFamily="34" charset="0"/>
                <a:ea typeface="Calibri" panose="020F0502020204030204" pitchFamily="34" charset="0"/>
              </a:rPr>
              <a:t>danielabenayon@uol.com.br</a:t>
            </a:r>
            <a:endParaRPr lang="pt-BR" sz="2400" dirty="0" smtClean="0">
              <a:latin typeface="Bahnschrift SemiBold" panose="020B0502040204020203" pitchFamily="34" charset="0"/>
            </a:endParaRPr>
          </a:p>
          <a:p>
            <a:pPr algn="just">
              <a:lnSpc>
                <a:spcPts val="1875"/>
              </a:lnSpc>
              <a:spcAft>
                <a:spcPts val="675"/>
              </a:spcAft>
            </a:pPr>
            <a:endParaRPr lang="pt-BR" sz="2000" dirty="0" smtClean="0">
              <a:latin typeface="Bahnschrift SemiBold" panose="020B0502040204020203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675"/>
              </a:spcAft>
            </a:pPr>
            <a:r>
              <a:rPr lang="pt-BR" sz="2000" b="1" dirty="0" smtClean="0">
                <a:solidFill>
                  <a:srgbClr val="333333"/>
                </a:solidFill>
                <a:latin typeface="Bahnschrift SemiLight" panose="020B0502040204020203" pitchFamily="34" charset="0"/>
                <a:ea typeface="Times New Roman" panose="02020603050405020304" pitchFamily="18" charset="0"/>
              </a:rPr>
              <a:t>  </a:t>
            </a:r>
            <a:r>
              <a:rPr lang="pt-BR" dirty="0" smtClean="0">
                <a:solidFill>
                  <a:srgbClr val="333333"/>
                </a:solidFill>
                <a:latin typeface="Bahnschrift SemiLight" panose="020B0502040204020203" pitchFamily="34" charset="0"/>
                <a:ea typeface="Times New Roman" panose="02020603050405020304" pitchFamily="18" charset="0"/>
              </a:rPr>
              <a:t>   </a:t>
            </a:r>
            <a:r>
              <a:rPr lang="pt-BR" sz="1700" dirty="0" smtClean="0">
                <a:solidFill>
                  <a:srgbClr val="333333"/>
                </a:solidFill>
                <a:latin typeface="Bahnschrift SemiLight" panose="020B0502040204020203" pitchFamily="34" charset="0"/>
                <a:ea typeface="Times New Roman" panose="02020603050405020304" pitchFamily="18" charset="0"/>
              </a:rPr>
              <a:t>Diretora-presidente da Manaus Previdência, Economista e Advogada, pós-graduada em Direito Tributário, especialista em Direito Previdenciário e em Regime Próprio de Previdência Social, certificada no CPA-10/ANBIMA, Aprovada no Programa de Certificação de Gestores de Regime Próprio de Previdência Social – CGRPPS/APIMEC, </a:t>
            </a:r>
            <a:r>
              <a:rPr lang="pt-BR" sz="1700" dirty="0" smtClean="0">
                <a:solidFill>
                  <a:srgbClr val="333333"/>
                </a:solidFill>
                <a:latin typeface="Bahnschrift SemiLight" panose="020B0502040204020203" pitchFamily="34" charset="0"/>
                <a:ea typeface="Calibri" panose="020F0502020204030204" pitchFamily="34" charset="0"/>
              </a:rPr>
              <a:t>membro titular da Comissão do Pró-Gestão, do Conselho Nacional dos Dirigentes de Regime Próprio – CONAPREV, do Conselho Nacional dos Regimes Próprios de Previdência Social – CNRPPS, do Conselho de Regulação e Melhores Práticas para o Programa de Certificação Continuada – ANBIMA, membro suplente da Associação Brasileira de Instituições de Previdências Estaduais e Municipais – ABIPEM e presidente da Comissão para Estudos e Implementação do RPC em Manaus - CERPC.</a:t>
            </a:r>
            <a:endParaRPr lang="pt-BR" sz="1700" dirty="0" smtClean="0">
              <a:latin typeface="Bahnschrift SemiLight" panose="020B0502040204020203" pitchFamily="34" charset="0"/>
            </a:endParaRPr>
          </a:p>
          <a:p>
            <a:pPr algn="just">
              <a:buNone/>
            </a:pPr>
            <a:endParaRPr lang="pt-BR" dirty="0" smtClean="0">
              <a:latin typeface="Bahnschrift SemiLight" panose="020B0502040204020203" pitchFamily="34" charset="0"/>
            </a:endParaRPr>
          </a:p>
          <a:p>
            <a:pPr algn="just">
              <a:buNone/>
            </a:pPr>
            <a:r>
              <a:rPr lang="pt-BR" sz="3600" dirty="0" smtClean="0"/>
              <a:t>                 </a:t>
            </a:r>
          </a:p>
          <a:p>
            <a:pPr algn="just">
              <a:buNone/>
            </a:pPr>
            <a:r>
              <a:rPr lang="pt-BR" sz="3600" dirty="0" smtClean="0"/>
              <a:t>                          </a:t>
            </a:r>
            <a:endParaRPr lang="pt-BR" dirty="0">
              <a:latin typeface="Bahnschrift SemiLight" panose="020B0502040204020203" pitchFamily="34" charset="0"/>
            </a:endParaRPr>
          </a:p>
        </p:txBody>
      </p:sp>
      <p:pic>
        <p:nvPicPr>
          <p:cNvPr id="7" name="Picture 2" descr="Resultado de imagem para e-mail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843" y="941683"/>
            <a:ext cx="583414" cy="5834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ângulo 7"/>
          <p:cNvSpPr/>
          <p:nvPr/>
        </p:nvSpPr>
        <p:spPr>
          <a:xfrm>
            <a:off x="3955020" y="1009800"/>
            <a:ext cx="36792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buNone/>
            </a:pPr>
            <a:r>
              <a:rPr lang="pt-BR" sz="2400" b="1" dirty="0" smtClean="0">
                <a:latin typeface="Bahnschrift SemiLight" pitchFamily="34" charset="0"/>
              </a:rPr>
              <a:t>claudiaiten@terra.com.br</a:t>
            </a:r>
          </a:p>
        </p:txBody>
      </p:sp>
      <p:pic>
        <p:nvPicPr>
          <p:cNvPr id="9" name="Picture 2" descr="Resultado de imagem para e-mail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684" y="3538277"/>
            <a:ext cx="583414" cy="5834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31718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72715" y="328635"/>
            <a:ext cx="88792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solidFill>
                  <a:schemeClr val="accent1">
                    <a:lumMod val="50000"/>
                  </a:schemeClr>
                </a:solidFill>
                <a:latin typeface="Branding SF Black" panose="00000A00000000000000" pitchFamily="50" charset="0"/>
              </a:rPr>
              <a:t>Vantagens da Certificação</a:t>
            </a:r>
          </a:p>
          <a:p>
            <a:r>
              <a:rPr lang="pt-BR" sz="3600" dirty="0" smtClean="0">
                <a:solidFill>
                  <a:schemeClr val="accent1">
                    <a:lumMod val="50000"/>
                  </a:schemeClr>
                </a:solidFill>
                <a:latin typeface="Branding SF Black" panose="00000A00000000000000" pitchFamily="50" charset="0"/>
              </a:rPr>
              <a:t>Pró-Gestão </a:t>
            </a:r>
            <a:r>
              <a:rPr lang="pt-BR" sz="3600" dirty="0" smtClean="0">
                <a:solidFill>
                  <a:schemeClr val="accent1">
                    <a:lumMod val="50000"/>
                  </a:schemeClr>
                </a:solidFill>
                <a:latin typeface="Branding SF Black" panose="00000A00000000000000" pitchFamily="50" charset="0"/>
              </a:rPr>
              <a:t>RPPS</a:t>
            </a:r>
            <a:endParaRPr lang="pt-BR" sz="3600" dirty="0">
              <a:solidFill>
                <a:schemeClr val="accent1">
                  <a:lumMod val="50000"/>
                </a:schemeClr>
              </a:solidFill>
              <a:latin typeface="Branding SF Black" panose="00000A00000000000000" pitchFamily="50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7792" y="328635"/>
            <a:ext cx="2622468" cy="986818"/>
          </a:xfrm>
          <a:prstGeom prst="rect">
            <a:avLst/>
          </a:prstGeom>
        </p:spPr>
      </p:pic>
      <p:sp>
        <p:nvSpPr>
          <p:cNvPr id="7" name="Retângulo com Único Canto Aparado 6"/>
          <p:cNvSpPr/>
          <p:nvPr/>
        </p:nvSpPr>
        <p:spPr>
          <a:xfrm>
            <a:off x="2082644" y="2005263"/>
            <a:ext cx="3384884" cy="802106"/>
          </a:xfrm>
          <a:prstGeom prst="snip1Rect">
            <a:avLst/>
          </a:prstGeom>
          <a:solidFill>
            <a:schemeClr val="bg1"/>
          </a:solidFill>
          <a:ln w="38100">
            <a:solidFill>
              <a:srgbClr val="9016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dirty="0">
                <a:solidFill>
                  <a:srgbClr val="901619"/>
                </a:solidFill>
                <a:latin typeface="Bahnschrift SemiBold" panose="020B0502040204020203" pitchFamily="34" charset="0"/>
              </a:rPr>
              <a:t>Melhoria na organização das atividades e </a:t>
            </a:r>
            <a:r>
              <a:rPr lang="pt-BR" dirty="0" smtClean="0">
                <a:solidFill>
                  <a:srgbClr val="901619"/>
                </a:solidFill>
                <a:latin typeface="Bahnschrift SemiBold" panose="020B0502040204020203" pitchFamily="34" charset="0"/>
              </a:rPr>
              <a:t>processos.</a:t>
            </a:r>
            <a:endParaRPr lang="pt-BR" dirty="0">
              <a:solidFill>
                <a:srgbClr val="901619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8" name="Seta em curva para a direita 7"/>
          <p:cNvSpPr/>
          <p:nvPr/>
        </p:nvSpPr>
        <p:spPr>
          <a:xfrm>
            <a:off x="1617422" y="1849804"/>
            <a:ext cx="561473" cy="644750"/>
          </a:xfrm>
          <a:prstGeom prst="curvedRightArrow">
            <a:avLst/>
          </a:prstGeom>
          <a:solidFill>
            <a:srgbClr val="9016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9" name="Retângulo com Único Canto Aparado 8"/>
          <p:cNvSpPr/>
          <p:nvPr/>
        </p:nvSpPr>
        <p:spPr>
          <a:xfrm>
            <a:off x="2082644" y="3203455"/>
            <a:ext cx="3384884" cy="1099603"/>
          </a:xfrm>
          <a:prstGeom prst="snip1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buNone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Bahnschrift SemiBold" panose="020B0502040204020203" pitchFamily="34" charset="0"/>
              </a:rPr>
              <a:t>Incremento da produtividade e aumento da motivação por parte dos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Bahnschrift SemiBold" panose="020B0502040204020203" pitchFamily="34" charset="0"/>
              </a:rPr>
              <a:t>servidores.</a:t>
            </a:r>
            <a:endParaRPr lang="pt-BR" dirty="0">
              <a:solidFill>
                <a:schemeClr val="accent1">
                  <a:lumMod val="50000"/>
                </a:schemeClr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10" name="Seta em curva para a direita 9"/>
          <p:cNvSpPr/>
          <p:nvPr/>
        </p:nvSpPr>
        <p:spPr>
          <a:xfrm>
            <a:off x="1617422" y="2962827"/>
            <a:ext cx="561473" cy="641681"/>
          </a:xfrm>
          <a:prstGeom prst="curvedRightArrow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Retângulo com Único Canto Aparado 10"/>
          <p:cNvSpPr/>
          <p:nvPr/>
        </p:nvSpPr>
        <p:spPr>
          <a:xfrm>
            <a:off x="2082644" y="4699144"/>
            <a:ext cx="3384884" cy="1378927"/>
          </a:xfrm>
          <a:prstGeom prst="snip1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buNone/>
            </a:pPr>
            <a:r>
              <a:rPr lang="pt-BR" dirty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Redução de custos e do retrabalho com a padronização e manutenção de rotinas de boas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práticas.</a:t>
            </a:r>
            <a:endParaRPr lang="pt-BR" sz="1100" dirty="0">
              <a:solidFill>
                <a:schemeClr val="accent6">
                  <a:lumMod val="75000"/>
                </a:schemeClr>
              </a:solidFill>
              <a:latin typeface="Bahnschrift SemiBold" panose="020B0502040204020203" pitchFamily="34" charset="0"/>
            </a:endParaRPr>
          </a:p>
          <a:p>
            <a:pPr algn="ctr">
              <a:buNone/>
            </a:pPr>
            <a:r>
              <a:rPr lang="pt-BR" sz="1100" dirty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 </a:t>
            </a:r>
            <a:endParaRPr lang="pt-BR" sz="800" dirty="0">
              <a:solidFill>
                <a:schemeClr val="accent6">
                  <a:lumMod val="75000"/>
                </a:schemeClr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12" name="Seta em curva para a direita 11"/>
          <p:cNvSpPr/>
          <p:nvPr/>
        </p:nvSpPr>
        <p:spPr>
          <a:xfrm>
            <a:off x="1617422" y="4458516"/>
            <a:ext cx="561473" cy="641681"/>
          </a:xfrm>
          <a:prstGeom prst="curved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Retângulo com Único Canto Aparado 12"/>
          <p:cNvSpPr/>
          <p:nvPr/>
        </p:nvSpPr>
        <p:spPr>
          <a:xfrm>
            <a:off x="6786287" y="2002193"/>
            <a:ext cx="3384884" cy="1378927"/>
          </a:xfrm>
          <a:prstGeom prst="snip1Rect">
            <a:avLst/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buNone/>
            </a:pPr>
            <a:r>
              <a:rPr lang="pt-BR" dirty="0">
                <a:solidFill>
                  <a:schemeClr val="accent2">
                    <a:lumMod val="75000"/>
                  </a:schemeClr>
                </a:solidFill>
                <a:latin typeface="Bahnschrift SemiBold" panose="020B0502040204020203" pitchFamily="34" charset="0"/>
              </a:rPr>
              <a:t>Maior transparência e facilidade no acesso à informação aos segurados e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  <a:latin typeface="Bahnschrift SemiBold" panose="020B0502040204020203" pitchFamily="34" charset="0"/>
              </a:rPr>
              <a:t>à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  <a:latin typeface="Bahnschrift SemiBold" panose="020B0502040204020203" pitchFamily="34" charset="0"/>
              </a:rPr>
              <a:t>sociedade.</a:t>
            </a:r>
            <a:r>
              <a:rPr lang="pt-BR" sz="1100" dirty="0">
                <a:solidFill>
                  <a:schemeClr val="accent2">
                    <a:lumMod val="75000"/>
                  </a:schemeClr>
                </a:solidFill>
                <a:latin typeface="Bahnschrift SemiBold" panose="020B0502040204020203" pitchFamily="34" charset="0"/>
              </a:rPr>
              <a:t> </a:t>
            </a:r>
            <a:endParaRPr lang="pt-BR" sz="800" dirty="0">
              <a:solidFill>
                <a:schemeClr val="accent2">
                  <a:lumMod val="75000"/>
                </a:schemeClr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14" name="Seta em curva para a direita 13"/>
          <p:cNvSpPr/>
          <p:nvPr/>
        </p:nvSpPr>
        <p:spPr>
          <a:xfrm>
            <a:off x="6322715" y="1849804"/>
            <a:ext cx="561473" cy="641681"/>
          </a:xfrm>
          <a:prstGeom prst="curved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7" name="Retângulo com Único Canto Aparado 16"/>
          <p:cNvSpPr/>
          <p:nvPr/>
        </p:nvSpPr>
        <p:spPr>
          <a:xfrm>
            <a:off x="6786287" y="3756898"/>
            <a:ext cx="3384884" cy="1057150"/>
          </a:xfrm>
          <a:prstGeom prst="snip1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buNone/>
            </a:pPr>
            <a:r>
              <a:rPr lang="pt-BR" dirty="0">
                <a:solidFill>
                  <a:srgbClr val="7030A0"/>
                </a:solidFill>
                <a:latin typeface="Bahnschrift SemiBold" panose="020B0502040204020203" pitchFamily="34" charset="0"/>
              </a:rPr>
              <a:t>Possibilidade de ser considerado Investidor </a:t>
            </a:r>
            <a:r>
              <a:rPr lang="pt-BR" dirty="0" smtClean="0">
                <a:solidFill>
                  <a:srgbClr val="7030A0"/>
                </a:solidFill>
                <a:latin typeface="Bahnschrift SemiBold" panose="020B0502040204020203" pitchFamily="34" charset="0"/>
              </a:rPr>
              <a:t>Qualificado.</a:t>
            </a:r>
            <a:endParaRPr lang="pt-BR" dirty="0">
              <a:solidFill>
                <a:srgbClr val="7030A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18" name="Seta em curva para a direita 17"/>
          <p:cNvSpPr/>
          <p:nvPr/>
        </p:nvSpPr>
        <p:spPr>
          <a:xfrm>
            <a:off x="6322715" y="3604508"/>
            <a:ext cx="561473" cy="641681"/>
          </a:xfrm>
          <a:prstGeom prst="curvedRight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331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72715" y="328635"/>
            <a:ext cx="89256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solidFill>
                  <a:schemeClr val="accent1">
                    <a:lumMod val="50000"/>
                  </a:schemeClr>
                </a:solidFill>
                <a:latin typeface="Branding SF Black" panose="00000A00000000000000" pitchFamily="50" charset="0"/>
              </a:rPr>
              <a:t>Vantagens da Certificação </a:t>
            </a:r>
            <a:r>
              <a:rPr lang="pt-BR" sz="3600" dirty="0" smtClean="0">
                <a:solidFill>
                  <a:schemeClr val="accent1">
                    <a:lumMod val="50000"/>
                  </a:schemeClr>
                </a:solidFill>
                <a:latin typeface="Branding SF Black" panose="00000A00000000000000" pitchFamily="50" charset="0"/>
              </a:rPr>
              <a:t>no Pró- </a:t>
            </a:r>
            <a:r>
              <a:rPr lang="pt-BR" sz="3600" dirty="0" smtClean="0">
                <a:solidFill>
                  <a:schemeClr val="accent1">
                    <a:lumMod val="50000"/>
                  </a:schemeClr>
                </a:solidFill>
                <a:latin typeface="Branding SF Black" panose="00000A00000000000000" pitchFamily="50" charset="0"/>
              </a:rPr>
              <a:t>Gestão RPPS</a:t>
            </a:r>
            <a:endParaRPr lang="pt-BR" sz="3600" dirty="0">
              <a:solidFill>
                <a:schemeClr val="accent1">
                  <a:lumMod val="50000"/>
                </a:schemeClr>
              </a:solidFill>
              <a:latin typeface="Branding SF Black" panose="00000A00000000000000" pitchFamily="50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7792" y="328635"/>
            <a:ext cx="2622468" cy="986818"/>
          </a:xfrm>
          <a:prstGeom prst="rect">
            <a:avLst/>
          </a:prstGeom>
        </p:spPr>
      </p:pic>
      <p:sp>
        <p:nvSpPr>
          <p:cNvPr id="16" name="Retângulo com Único Canto Aparado 15"/>
          <p:cNvSpPr/>
          <p:nvPr/>
        </p:nvSpPr>
        <p:spPr>
          <a:xfrm>
            <a:off x="6368242" y="4095348"/>
            <a:ext cx="5384487" cy="2675106"/>
          </a:xfrm>
          <a:prstGeom prst="snip1Rect">
            <a:avLst/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buNone/>
            </a:pPr>
            <a:r>
              <a:rPr lang="pt-BR" dirty="0">
                <a:solidFill>
                  <a:schemeClr val="accent2">
                    <a:lumMod val="75000"/>
                  </a:schemeClr>
                </a:solidFill>
                <a:latin typeface="Bahnschrift SemiBold" panose="020B0502040204020203" pitchFamily="34" charset="0"/>
              </a:rPr>
              <a:t>Reconhecimento da instituição com a modernização e profissionalização do RPPS e aqui destacamos </a:t>
            </a:r>
            <a:r>
              <a:rPr lang="pt-BR" b="1" dirty="0">
                <a:solidFill>
                  <a:schemeClr val="accent2">
                    <a:lumMod val="75000"/>
                  </a:schemeClr>
                </a:solidFill>
                <a:latin typeface="Bahnschrift SemiBold" panose="020B0502040204020203" pitchFamily="34" charset="0"/>
              </a:rPr>
              <a:t>que</a:t>
            </a:r>
            <a:r>
              <a:rPr lang="pt-BR" b="1" dirty="0">
                <a:solidFill>
                  <a:srgbClr val="FF0000"/>
                </a:solidFill>
                <a:latin typeface="Bahnschrift SemiBold" panose="020B0502040204020203" pitchFamily="34" charset="0"/>
              </a:rPr>
              <a:t> não importa se o RPPS é de pequeno, médio ou grande porte; as obrigações e responsabilidades dos gestores são as mesmas e igualmente consideradas, portanto, os profissionais têm que estar capacitados e a unidade gestora estruturada.</a:t>
            </a:r>
          </a:p>
        </p:txBody>
      </p:sp>
      <p:sp>
        <p:nvSpPr>
          <p:cNvPr id="6" name="Retângulo com Único Canto Aparado 5"/>
          <p:cNvSpPr/>
          <p:nvPr/>
        </p:nvSpPr>
        <p:spPr>
          <a:xfrm>
            <a:off x="737936" y="1918899"/>
            <a:ext cx="5070957" cy="1679231"/>
          </a:xfrm>
          <a:prstGeom prst="snip1Rect">
            <a:avLst/>
          </a:prstGeom>
          <a:solidFill>
            <a:schemeClr val="bg1"/>
          </a:solidFill>
          <a:ln w="38100">
            <a:solidFill>
              <a:srgbClr val="9016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dirty="0">
                <a:solidFill>
                  <a:srgbClr val="901619"/>
                </a:solidFill>
                <a:latin typeface="Bahnschrift SemiBold" panose="020B0502040204020203" pitchFamily="34" charset="0"/>
              </a:rPr>
              <a:t>O Indicador de Situação Previdenciária - ISP RPPS passou a considerar a melhoria </a:t>
            </a:r>
            <a:r>
              <a:rPr lang="pt-BR" dirty="0" smtClean="0">
                <a:solidFill>
                  <a:srgbClr val="901619"/>
                </a:solidFill>
                <a:latin typeface="Bahnschrift SemiBold" panose="020B0502040204020203" pitchFamily="34" charset="0"/>
              </a:rPr>
              <a:t>da </a:t>
            </a:r>
            <a:r>
              <a:rPr lang="pt-BR" dirty="0">
                <a:solidFill>
                  <a:srgbClr val="901619"/>
                </a:solidFill>
                <a:latin typeface="Bahnschrift SemiBold" panose="020B0502040204020203" pitchFamily="34" charset="0"/>
              </a:rPr>
              <a:t>gestão com base no </a:t>
            </a:r>
            <a:r>
              <a:rPr lang="pt-BR" dirty="0" smtClean="0">
                <a:solidFill>
                  <a:srgbClr val="901619"/>
                </a:solidFill>
                <a:latin typeface="Bahnschrift SemiBold" panose="020B0502040204020203" pitchFamily="34" charset="0"/>
              </a:rPr>
              <a:t>Pró-Gestão </a:t>
            </a:r>
            <a:r>
              <a:rPr lang="pt-BR" dirty="0">
                <a:solidFill>
                  <a:srgbClr val="901619"/>
                </a:solidFill>
                <a:latin typeface="Bahnschrift SemiBold" panose="020B0502040204020203" pitchFamily="34" charset="0"/>
              </a:rPr>
              <a:t>em um de seus </a:t>
            </a:r>
            <a:r>
              <a:rPr lang="pt-BR" dirty="0" smtClean="0">
                <a:solidFill>
                  <a:srgbClr val="901619"/>
                </a:solidFill>
                <a:latin typeface="Bahnschrift SemiBold" panose="020B0502040204020203" pitchFamily="34" charset="0"/>
              </a:rPr>
              <a:t>indicadores.</a:t>
            </a:r>
            <a:endParaRPr lang="pt-BR" dirty="0">
              <a:solidFill>
                <a:srgbClr val="901619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7" name="Seta em curva para a direita 6"/>
          <p:cNvSpPr/>
          <p:nvPr/>
        </p:nvSpPr>
        <p:spPr>
          <a:xfrm>
            <a:off x="272716" y="1763441"/>
            <a:ext cx="561473" cy="644750"/>
          </a:xfrm>
          <a:prstGeom prst="curvedRightArrow">
            <a:avLst/>
          </a:prstGeom>
          <a:solidFill>
            <a:srgbClr val="9016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8" name="Retângulo com Único Canto Aparado 7"/>
          <p:cNvSpPr/>
          <p:nvPr/>
        </p:nvSpPr>
        <p:spPr>
          <a:xfrm>
            <a:off x="737936" y="3909045"/>
            <a:ext cx="5070957" cy="2486073"/>
          </a:xfrm>
          <a:prstGeom prst="snip1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dirty="0" smtClean="0">
                <a:solidFill>
                  <a:srgbClr val="0070C0"/>
                </a:solidFill>
                <a:latin typeface="Bahnschrift SemiBold" panose="020B0502040204020203" pitchFamily="34" charset="0"/>
              </a:rPr>
              <a:t>Segundo a Portaria 464/2018, que dispõe sobre as normas aplicáveis às avaliações atuariais dos RPPS, o perfil atuarial dos regimes é estabelecido pelo ISP-RPPS e pela obtenção de certificação institucional em um dos níveis de aderência do Pró-Gestão RPPS.</a:t>
            </a:r>
            <a:endParaRPr lang="pt-BR" dirty="0">
              <a:solidFill>
                <a:srgbClr val="0070C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9" name="Seta em curva para a direita 8"/>
          <p:cNvSpPr/>
          <p:nvPr/>
        </p:nvSpPr>
        <p:spPr>
          <a:xfrm>
            <a:off x="299611" y="3909044"/>
            <a:ext cx="505164" cy="608555"/>
          </a:xfrm>
          <a:prstGeom prst="curved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2" name="Retângulo com Único Canto Aparado 11"/>
          <p:cNvSpPr/>
          <p:nvPr/>
        </p:nvSpPr>
        <p:spPr>
          <a:xfrm>
            <a:off x="6368242" y="1723163"/>
            <a:ext cx="5384487" cy="2109538"/>
          </a:xfrm>
          <a:prstGeom prst="snip1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buNone/>
            </a:pPr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A Portaria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nº 19.451, de 18 de agosto de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2020,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que trata da taxa de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administração,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prevê que os RPPS que aderiram ao programa e os já certificados terão um percentual “extra” de 20% para custeio de despesas para finalidade do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Pró-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Gestão, profissionalização e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certificação.</a:t>
            </a:r>
            <a:endParaRPr lang="pt-BR" dirty="0">
              <a:solidFill>
                <a:schemeClr val="accent6">
                  <a:lumMod val="75000"/>
                </a:schemeClr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13" name="Seta em curva para a direita 12"/>
          <p:cNvSpPr/>
          <p:nvPr/>
        </p:nvSpPr>
        <p:spPr>
          <a:xfrm>
            <a:off x="5929918" y="1567254"/>
            <a:ext cx="505164" cy="608555"/>
          </a:xfrm>
          <a:prstGeom prst="curved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5" name="Seta em curva para a direita 14"/>
          <p:cNvSpPr/>
          <p:nvPr/>
        </p:nvSpPr>
        <p:spPr>
          <a:xfrm>
            <a:off x="5929918" y="4012600"/>
            <a:ext cx="505164" cy="608555"/>
          </a:xfrm>
          <a:prstGeom prst="curved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702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72716" y="328635"/>
            <a:ext cx="8979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 smtClean="0">
                <a:solidFill>
                  <a:schemeClr val="accent1">
                    <a:lumMod val="50000"/>
                  </a:schemeClr>
                </a:solidFill>
                <a:latin typeface="Branding SF Black" panose="00000A00000000000000" pitchFamily="50" charset="0"/>
              </a:rPr>
              <a:t>Aproveite os Incentivos</a:t>
            </a:r>
            <a:endParaRPr lang="pt-BR" sz="3600" dirty="0">
              <a:solidFill>
                <a:schemeClr val="accent1">
                  <a:lumMod val="50000"/>
                </a:schemeClr>
              </a:solidFill>
              <a:latin typeface="Branding SF Black" panose="00000A00000000000000" pitchFamily="50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7792" y="328635"/>
            <a:ext cx="2622468" cy="986818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272715" y="974966"/>
            <a:ext cx="900708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latin typeface="Bahnschrift SemiLight" panose="020B0502040204020203" pitchFamily="34" charset="0"/>
              </a:rPr>
              <a:t>Com o objetivo de que o programa alcance o seu propósito de incentivar a melhoria da gestão dos RPPS, nos anos de 2018, 2019, 2020 e 2021 a certificação </a:t>
            </a:r>
            <a:r>
              <a:rPr lang="pt-BR" sz="2400" dirty="0" smtClean="0">
                <a:latin typeface="Bahnschrift SemiLight" panose="020B0502040204020203" pitchFamily="34" charset="0"/>
              </a:rPr>
              <a:t>pôde </a:t>
            </a:r>
            <a:r>
              <a:rPr lang="pt-BR" sz="2400" dirty="0">
                <a:latin typeface="Bahnschrift SemiLight" panose="020B0502040204020203" pitchFamily="34" charset="0"/>
              </a:rPr>
              <a:t>ser obtida sem necessidade de cumprir 100% das ações.</a:t>
            </a:r>
          </a:p>
        </p:txBody>
      </p:sp>
      <p:sp>
        <p:nvSpPr>
          <p:cNvPr id="7" name="Retângulo de cantos arredondados 6"/>
          <p:cNvSpPr/>
          <p:nvPr/>
        </p:nvSpPr>
        <p:spPr>
          <a:xfrm>
            <a:off x="379379" y="2869660"/>
            <a:ext cx="11342451" cy="1459149"/>
          </a:xfrm>
          <a:prstGeom prst="round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40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</a:rPr>
              <a:t>Para certificação no Nível I é exigido ao menos 17 ações (70%); para o Nível II, 19 ações (79%); para o Nível III, 21 ações (87%); para o Nível IV, 24 ações (100%).</a:t>
            </a:r>
          </a:p>
        </p:txBody>
      </p:sp>
      <p:sp>
        <p:nvSpPr>
          <p:cNvPr id="8" name="Retângulo de cantos arredondados 7"/>
          <p:cNvSpPr/>
          <p:nvPr/>
        </p:nvSpPr>
        <p:spPr>
          <a:xfrm>
            <a:off x="379379" y="4653843"/>
            <a:ext cx="11342451" cy="1459149"/>
          </a:xfrm>
          <a:prstGeom prst="round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400" dirty="0">
                <a:solidFill>
                  <a:schemeClr val="accent1">
                    <a:lumMod val="50000"/>
                  </a:schemeClr>
                </a:solidFill>
                <a:latin typeface="Bahnschrift SemiBold" panose="020B0502040204020203" pitchFamily="34" charset="0"/>
              </a:rPr>
              <a:t>Para os níveis I, II e III deverão ser atingidas pelo menos 50% das ações em cada dimensão (3 em Controles Internos; 8 em Governança Corporativa e 1 em Educação Previdenciária). </a:t>
            </a:r>
          </a:p>
        </p:txBody>
      </p:sp>
    </p:spTree>
    <p:extLst>
      <p:ext uri="{BB962C8B-B14F-4D97-AF65-F5344CB8AC3E}">
        <p14:creationId xmlns="" xmlns:p14="http://schemas.microsoft.com/office/powerpoint/2010/main" val="266838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72715" y="328635"/>
            <a:ext cx="89527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 smtClean="0">
                <a:solidFill>
                  <a:schemeClr val="accent1">
                    <a:lumMod val="50000"/>
                  </a:schemeClr>
                </a:solidFill>
                <a:latin typeface="Branding SF Black" panose="00000A00000000000000" pitchFamily="50" charset="0"/>
              </a:rPr>
              <a:t>Tudo está interligado...</a:t>
            </a:r>
            <a:endParaRPr lang="pt-BR" sz="3600" dirty="0">
              <a:solidFill>
                <a:schemeClr val="accent1">
                  <a:lumMod val="50000"/>
                </a:schemeClr>
              </a:solidFill>
              <a:latin typeface="Branding SF Black" panose="00000A00000000000000" pitchFamily="50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7792" y="328635"/>
            <a:ext cx="2622468" cy="986818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4945" y="1828800"/>
            <a:ext cx="4332447" cy="4341252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4192056" y="1315453"/>
            <a:ext cx="2362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latin typeface="Branding SF Black" panose="00000A00000000000000" pitchFamily="50" charset="0"/>
              </a:rPr>
              <a:t>PRÓ-GESTÃO</a:t>
            </a:r>
            <a:endParaRPr lang="pt-BR" sz="2400" dirty="0">
              <a:solidFill>
                <a:schemeClr val="accent6">
                  <a:lumMod val="50000"/>
                </a:schemeClr>
              </a:solidFill>
              <a:latin typeface="Branding SF Black" panose="00000A00000000000000" pitchFamily="50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642681" y="210015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latin typeface="Branding SF Black" panose="00000A00000000000000" pitchFamily="50" charset="0"/>
              </a:rPr>
              <a:t>ISP</a:t>
            </a:r>
            <a:endParaRPr lang="pt-BR" sz="2400" dirty="0">
              <a:solidFill>
                <a:schemeClr val="accent6">
                  <a:lumMod val="50000"/>
                </a:schemeClr>
              </a:solidFill>
              <a:latin typeface="Branding SF Black" panose="00000A00000000000000" pitchFamily="50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460573" y="3999426"/>
            <a:ext cx="30612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accent6">
                    <a:lumMod val="50000"/>
                  </a:schemeClr>
                </a:solidFill>
                <a:latin typeface="Branding SF Black" panose="00000A00000000000000" pitchFamily="50" charset="0"/>
              </a:rPr>
              <a:t>Avaliação Atuarial</a:t>
            </a:r>
            <a:endParaRPr lang="pt-BR" sz="2000" dirty="0">
              <a:solidFill>
                <a:schemeClr val="accent6">
                  <a:lumMod val="50000"/>
                </a:schemeClr>
              </a:solidFill>
              <a:latin typeface="Branding SF Black" panose="00000A00000000000000" pitchFamily="50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505837" y="5206087"/>
            <a:ext cx="28988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accent6">
                    <a:lumMod val="50000"/>
                  </a:schemeClr>
                </a:solidFill>
                <a:latin typeface="Branding SF Black" panose="00000A00000000000000" pitchFamily="50" charset="0"/>
              </a:rPr>
              <a:t>Modernização e Profissionalização</a:t>
            </a:r>
            <a:endParaRPr lang="pt-BR" dirty="0">
              <a:solidFill>
                <a:schemeClr val="accent6">
                  <a:lumMod val="50000"/>
                </a:schemeClr>
              </a:solidFill>
              <a:latin typeface="Branding SF Black" panose="00000A00000000000000" pitchFamily="50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7972391" y="2280742"/>
            <a:ext cx="3402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accent6">
                    <a:lumMod val="50000"/>
                  </a:schemeClr>
                </a:solidFill>
                <a:latin typeface="Branding SF Black" panose="00000A00000000000000" pitchFamily="50" charset="0"/>
              </a:rPr>
              <a:t>Investidor Qualificado</a:t>
            </a:r>
            <a:endParaRPr lang="pt-BR" dirty="0">
              <a:solidFill>
                <a:schemeClr val="accent6">
                  <a:lumMod val="50000"/>
                </a:schemeClr>
              </a:solidFill>
              <a:latin typeface="Branding SF Black" panose="00000A00000000000000" pitchFamily="50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7945232" y="4230242"/>
            <a:ext cx="34026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accent6">
                    <a:lumMod val="50000"/>
                  </a:schemeClr>
                </a:solidFill>
                <a:latin typeface="Branding SF Black" panose="00000A00000000000000" pitchFamily="50" charset="0"/>
              </a:rPr>
              <a:t>Percentual “extra” Taxa de Administração</a:t>
            </a:r>
            <a:endParaRPr lang="pt-BR" sz="2000" dirty="0">
              <a:solidFill>
                <a:schemeClr val="accent6">
                  <a:lumMod val="50000"/>
                </a:schemeClr>
              </a:solidFill>
              <a:latin typeface="Branding SF Black" panose="00000A00000000000000" pitchFamily="50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4309353" y="1245140"/>
            <a:ext cx="2217907" cy="58366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2529191" y="2039152"/>
            <a:ext cx="1015754" cy="58366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496785" y="3935468"/>
            <a:ext cx="3039108" cy="58366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505837" y="5084679"/>
            <a:ext cx="3039107" cy="870927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/>
          <p:cNvSpPr/>
          <p:nvPr/>
        </p:nvSpPr>
        <p:spPr>
          <a:xfrm>
            <a:off x="7877392" y="2174479"/>
            <a:ext cx="3542880" cy="58366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7877392" y="4255784"/>
            <a:ext cx="3542880" cy="948514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81212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72715" y="328635"/>
            <a:ext cx="89685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>
                <a:solidFill>
                  <a:schemeClr val="accent1">
                    <a:lumMod val="50000"/>
                  </a:schemeClr>
                </a:solidFill>
                <a:latin typeface="Branding SF Black" panose="00000A00000000000000" pitchFamily="50" charset="0"/>
              </a:rPr>
              <a:t>Com todos esses Incentivos e Vantagens o que está faltando para o seu RPPS </a:t>
            </a:r>
            <a:r>
              <a:rPr lang="pt-BR" sz="3600" dirty="0" smtClean="0">
                <a:solidFill>
                  <a:schemeClr val="accent1">
                    <a:lumMod val="50000"/>
                  </a:schemeClr>
                </a:solidFill>
                <a:latin typeface="Branding SF Black" panose="00000A00000000000000" pitchFamily="50" charset="0"/>
              </a:rPr>
              <a:t>aderir ao Pró-gestão?</a:t>
            </a:r>
            <a:endParaRPr lang="pt-BR" sz="3600" dirty="0">
              <a:solidFill>
                <a:schemeClr val="accent1">
                  <a:lumMod val="50000"/>
                </a:schemeClr>
              </a:solidFill>
              <a:latin typeface="Branding SF Black" panose="00000A00000000000000" pitchFamily="50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7792" y="328635"/>
            <a:ext cx="2622468" cy="986818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272715" y="3312122"/>
            <a:ext cx="106095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latin typeface="Bahnschrift SemiLight" panose="020B0502040204020203" pitchFamily="34" charset="0"/>
              </a:rPr>
              <a:t>A adesão ao </a:t>
            </a:r>
            <a:r>
              <a:rPr lang="pt-BR" sz="2400" dirty="0" smtClean="0">
                <a:latin typeface="Bahnschrift SemiLight" panose="020B0502040204020203" pitchFamily="34" charset="0"/>
              </a:rPr>
              <a:t>Pró-Gestão </a:t>
            </a:r>
            <a:r>
              <a:rPr lang="pt-BR" sz="2400" dirty="0">
                <a:latin typeface="Bahnschrift SemiLight" panose="020B0502040204020203" pitchFamily="34" charset="0"/>
              </a:rPr>
              <a:t>é um ato de gestão em busca da melhoria, da boa e eficaz gestão e na busca do equilíbrio financeiro e atuarial do RPPS</a:t>
            </a:r>
            <a:r>
              <a:rPr lang="pt-BR" sz="2400" dirty="0" smtClean="0">
                <a:latin typeface="Bahnschrift SemiLight" panose="020B0502040204020203" pitchFamily="34" charset="0"/>
              </a:rPr>
              <a:t>.</a:t>
            </a:r>
          </a:p>
          <a:p>
            <a:pPr algn="just"/>
            <a:endParaRPr lang="pt-BR" sz="2400" dirty="0" smtClean="0">
              <a:latin typeface="Bahnschrift SemiLight" panose="020B0502040204020203" pitchFamily="34" charset="0"/>
            </a:endParaRPr>
          </a:p>
          <a:p>
            <a:pPr algn="just"/>
            <a:endParaRPr lang="pt-BR" sz="2400" dirty="0">
              <a:latin typeface="Bahnschrift SemiLight" panose="020B0502040204020203" pitchFamily="34" charset="0"/>
            </a:endParaRPr>
          </a:p>
          <a:p>
            <a:pPr algn="just"/>
            <a:r>
              <a:rPr lang="pt-BR" sz="2400" dirty="0">
                <a:solidFill>
                  <a:srgbClr val="C00000"/>
                </a:solidFill>
                <a:latin typeface="Bahnschrift SemiLight" panose="020B0502040204020203" pitchFamily="34" charset="0"/>
              </a:rPr>
              <a:t>    Os RPPS têm plenas condições de atender as ações do Pró-Gestão.</a:t>
            </a:r>
          </a:p>
        </p:txBody>
      </p:sp>
    </p:spTree>
    <p:extLst>
      <p:ext uri="{BB962C8B-B14F-4D97-AF65-F5344CB8AC3E}">
        <p14:creationId xmlns="" xmlns:p14="http://schemas.microsoft.com/office/powerpoint/2010/main" val="134213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72715" y="328635"/>
            <a:ext cx="88531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>
                <a:solidFill>
                  <a:schemeClr val="accent1">
                    <a:lumMod val="50000"/>
                  </a:schemeClr>
                </a:solidFill>
                <a:latin typeface="Branding SF Black" panose="00000A00000000000000" pitchFamily="50" charset="0"/>
              </a:rPr>
              <a:t>Passo a passo para obter</a:t>
            </a:r>
            <a:br>
              <a:rPr lang="pt-BR" sz="3600" dirty="0">
                <a:solidFill>
                  <a:schemeClr val="accent1">
                    <a:lumMod val="50000"/>
                  </a:schemeClr>
                </a:solidFill>
                <a:latin typeface="Branding SF Black" panose="00000A00000000000000" pitchFamily="50" charset="0"/>
              </a:rPr>
            </a:br>
            <a:r>
              <a:rPr lang="pt-BR" sz="3600" dirty="0">
                <a:solidFill>
                  <a:schemeClr val="accent1">
                    <a:lumMod val="50000"/>
                  </a:schemeClr>
                </a:solidFill>
                <a:latin typeface="Branding SF Black" panose="00000A00000000000000" pitchFamily="50" charset="0"/>
              </a:rPr>
              <a:t> a certificação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7792" y="328635"/>
            <a:ext cx="2622468" cy="986818"/>
          </a:xfrm>
          <a:prstGeom prst="rect">
            <a:avLst/>
          </a:prstGeom>
        </p:spPr>
      </p:pic>
      <p:sp>
        <p:nvSpPr>
          <p:cNvPr id="6" name="Content Placeholder 6"/>
          <p:cNvSpPr>
            <a:spLocks noGrp="1"/>
          </p:cNvSpPr>
          <p:nvPr>
            <p:ph idx="1"/>
          </p:nvPr>
        </p:nvSpPr>
        <p:spPr>
          <a:xfrm>
            <a:off x="272716" y="1892570"/>
            <a:ext cx="10834254" cy="387531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600" dirty="0" smtClean="0">
                <a:latin typeface="Bahnschrift SemiLight" panose="020B0502040204020203" pitchFamily="34" charset="0"/>
              </a:rPr>
              <a:t>1º</a:t>
            </a:r>
            <a:r>
              <a:rPr lang="pt-BR" sz="2600" dirty="0">
                <a:latin typeface="Bahnschrift SemiLight" panose="020B0502040204020203" pitchFamily="34" charset="0"/>
              </a:rPr>
              <a:t> </a:t>
            </a:r>
            <a:r>
              <a:rPr lang="pt-BR" sz="2600" dirty="0" smtClean="0">
                <a:latin typeface="Bahnschrift SemiLight" panose="020B0502040204020203" pitchFamily="34" charset="0"/>
              </a:rPr>
              <a:t>- Definir o nível de aderência </a:t>
            </a:r>
            <a:r>
              <a:rPr lang="pt-BR" sz="1400" dirty="0" smtClean="0">
                <a:latin typeface="Bahnschrift SemiLight" panose="020B0502040204020203" pitchFamily="34" charset="0"/>
              </a:rPr>
              <a:t>(I ao IV);</a:t>
            </a:r>
          </a:p>
          <a:p>
            <a:pPr>
              <a:buNone/>
            </a:pPr>
            <a:r>
              <a:rPr lang="pt-BR" sz="2600" dirty="0" smtClean="0">
                <a:latin typeface="Bahnschrift SemiLight" panose="020B0502040204020203" pitchFamily="34" charset="0"/>
              </a:rPr>
              <a:t>2º - Realizar o diagnóstico da gestão </a:t>
            </a:r>
            <a:r>
              <a:rPr lang="pt-BR" sz="1400" dirty="0" smtClean="0">
                <a:latin typeface="Bahnschrift SemiLight" panose="020B0502040204020203" pitchFamily="34" charset="0"/>
              </a:rPr>
              <a:t>(compromissos e ações necessárias);</a:t>
            </a:r>
          </a:p>
          <a:p>
            <a:pPr>
              <a:buNone/>
            </a:pPr>
            <a:r>
              <a:rPr lang="pt-BR" sz="2600" dirty="0" smtClean="0">
                <a:latin typeface="Bahnschrift SemiLight" panose="020B0502040204020203" pitchFamily="34" charset="0"/>
              </a:rPr>
              <a:t>3º - Preencher, assinar e enviar o termo de adesão à Comissão do Pró- Gestão;</a:t>
            </a:r>
          </a:p>
          <a:p>
            <a:pPr>
              <a:buNone/>
            </a:pPr>
            <a:r>
              <a:rPr lang="pt-BR" sz="2600" dirty="0" smtClean="0">
                <a:latin typeface="Bahnschrift SemiLight" panose="020B0502040204020203" pitchFamily="34" charset="0"/>
              </a:rPr>
              <a:t>4º - Elaborar o Plano de Trabalho </a:t>
            </a:r>
            <a:r>
              <a:rPr lang="pt-BR" sz="1400" dirty="0" smtClean="0">
                <a:latin typeface="Bahnschrift SemiLight" panose="020B0502040204020203" pitchFamily="34" charset="0"/>
              </a:rPr>
              <a:t>(no anexo 8 do Manual há um quadro resumo das ações recomendadas de acordo com o nível de aderência);</a:t>
            </a:r>
          </a:p>
          <a:p>
            <a:pPr>
              <a:buNone/>
            </a:pPr>
            <a:r>
              <a:rPr lang="pt-BR" sz="2600" dirty="0" smtClean="0">
                <a:latin typeface="Bahnschrift SemiLight" panose="020B0502040204020203" pitchFamily="34" charset="0"/>
              </a:rPr>
              <a:t>5º</a:t>
            </a:r>
            <a:r>
              <a:rPr lang="pt-BR" sz="2600" dirty="0">
                <a:latin typeface="Bahnschrift SemiLight" panose="020B0502040204020203" pitchFamily="34" charset="0"/>
              </a:rPr>
              <a:t> </a:t>
            </a:r>
            <a:r>
              <a:rPr lang="pt-BR" sz="2600" dirty="0" smtClean="0">
                <a:latin typeface="Bahnschrift SemiLight" panose="020B0502040204020203" pitchFamily="34" charset="0"/>
              </a:rPr>
              <a:t>- Escolha da entidade </a:t>
            </a:r>
            <a:r>
              <a:rPr lang="pt-BR" sz="2400" dirty="0" smtClean="0">
                <a:latin typeface="Bahnschrift SemiLight" panose="020B0502040204020203" pitchFamily="34" charset="0"/>
              </a:rPr>
              <a:t>certificadora</a:t>
            </a:r>
            <a:r>
              <a:rPr lang="pt-BR" sz="1200" dirty="0" smtClean="0">
                <a:latin typeface="Bahnschrift SemiLight" panose="020B0502040204020203" pitchFamily="34" charset="0"/>
              </a:rPr>
              <a:t> </a:t>
            </a:r>
            <a:r>
              <a:rPr lang="pt-BR" sz="1400" dirty="0" smtClean="0">
                <a:latin typeface="Bahnschrift SemiLight" panose="020B0502040204020203" pitchFamily="34" charset="0"/>
              </a:rPr>
              <a:t>(há 3 entidades credenciadas/habilitadas: Fundação Vanzolini, ICQ Brasil e Instituto </a:t>
            </a:r>
            <a:r>
              <a:rPr lang="pt-BR" sz="1400" dirty="0" err="1" smtClean="0">
                <a:latin typeface="Bahnschrift SemiLight" panose="020B0502040204020203" pitchFamily="34" charset="0"/>
              </a:rPr>
              <a:t>Totum</a:t>
            </a:r>
            <a:r>
              <a:rPr lang="pt-BR" sz="1400" dirty="0" smtClean="0">
                <a:latin typeface="Bahnschrift SemiLight" panose="020B0502040204020203" pitchFamily="34" charset="0"/>
              </a:rPr>
              <a:t>);</a:t>
            </a:r>
          </a:p>
          <a:p>
            <a:pPr>
              <a:buNone/>
            </a:pPr>
            <a:r>
              <a:rPr lang="pt-BR" sz="2600" dirty="0" smtClean="0">
                <a:latin typeface="Bahnschrift SemiLight" panose="020B0502040204020203" pitchFamily="34" charset="0"/>
              </a:rPr>
              <a:t>6º - Obtenção do certificado.</a:t>
            </a:r>
          </a:p>
          <a:p>
            <a:endParaRPr lang="pt-BR" dirty="0">
              <a:latin typeface="Bahnschrift SemiLight" panose="020B0502040204020203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0" y="2052536"/>
            <a:ext cx="272716" cy="19455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0" y="2513418"/>
            <a:ext cx="272716" cy="1945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0" y="2961644"/>
            <a:ext cx="272716" cy="19455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0" y="3830227"/>
            <a:ext cx="272716" cy="19455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0" y="4504620"/>
            <a:ext cx="272716" cy="19455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0" y="5179013"/>
            <a:ext cx="272716" cy="19455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66348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72715" y="328635"/>
            <a:ext cx="88531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>
                <a:solidFill>
                  <a:schemeClr val="accent1">
                    <a:lumMod val="50000"/>
                  </a:schemeClr>
                </a:solidFill>
                <a:latin typeface="Branding SF Black" panose="00000A00000000000000" pitchFamily="50" charset="0"/>
              </a:rPr>
              <a:t>Passo a passo para </a:t>
            </a:r>
            <a:r>
              <a:rPr lang="pt-BR" sz="3600" dirty="0" smtClean="0">
                <a:solidFill>
                  <a:schemeClr val="accent1">
                    <a:lumMod val="50000"/>
                  </a:schemeClr>
                </a:solidFill>
                <a:latin typeface="Branding SF Black" panose="00000A00000000000000" pitchFamily="50" charset="0"/>
              </a:rPr>
              <a:t>enviar o termo de adesão</a:t>
            </a:r>
            <a:endParaRPr lang="pt-BR" sz="3600" dirty="0">
              <a:solidFill>
                <a:schemeClr val="accent1">
                  <a:lumMod val="50000"/>
                </a:schemeClr>
              </a:solidFill>
              <a:latin typeface="Branding SF Black" panose="00000A00000000000000" pitchFamily="50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7792" y="328635"/>
            <a:ext cx="2622468" cy="986818"/>
          </a:xfrm>
          <a:prstGeom prst="rect">
            <a:avLst/>
          </a:prstGeom>
        </p:spPr>
      </p:pic>
      <p:pic>
        <p:nvPicPr>
          <p:cNvPr id="13" name="Espaço Reservado para Conteúdo 12" descr="Captura de tela 2021-10-04 175038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17223" y="1645920"/>
            <a:ext cx="9890331" cy="4825962"/>
          </a:xfrm>
        </p:spPr>
      </p:pic>
    </p:spTree>
    <p:extLst>
      <p:ext uri="{BB962C8B-B14F-4D97-AF65-F5344CB8AC3E}">
        <p14:creationId xmlns="" xmlns:p14="http://schemas.microsoft.com/office/powerpoint/2010/main" val="366348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72716" y="328635"/>
            <a:ext cx="8934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solidFill>
                  <a:schemeClr val="accent1">
                    <a:lumMod val="50000"/>
                  </a:schemeClr>
                </a:solidFill>
                <a:latin typeface="Branding SF Black" panose="00000A00000000000000" pitchFamily="50" charset="0"/>
              </a:rPr>
              <a:t>Dúvidas? Contem conosco!</a:t>
            </a:r>
            <a:endParaRPr lang="pt-BR" sz="3600" dirty="0">
              <a:solidFill>
                <a:schemeClr val="accent1">
                  <a:lumMod val="50000"/>
                </a:schemeClr>
              </a:solidFill>
              <a:latin typeface="Branding SF Black" panose="00000A00000000000000" pitchFamily="50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7792" y="328635"/>
            <a:ext cx="2622468" cy="986818"/>
          </a:xfrm>
          <a:prstGeom prst="rect">
            <a:avLst/>
          </a:prstGeom>
        </p:spPr>
      </p:pic>
      <p:sp>
        <p:nvSpPr>
          <p:cNvPr id="6" name="Content Placeholder 6"/>
          <p:cNvSpPr>
            <a:spLocks noGrp="1"/>
          </p:cNvSpPr>
          <p:nvPr>
            <p:ph idx="1"/>
          </p:nvPr>
        </p:nvSpPr>
        <p:spPr>
          <a:xfrm>
            <a:off x="272716" y="1557338"/>
            <a:ext cx="10863046" cy="431074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200" dirty="0" smtClean="0">
                <a:latin typeface="Bahnschrift SemiLight" panose="020B0502040204020203" pitchFamily="34" charset="0"/>
              </a:rPr>
              <a:t>Todas as informações sobre o Pró-Gestão constam no site da Previdência, Previdência no Serviço Público, link do Pró-Gestão. </a:t>
            </a:r>
          </a:p>
          <a:p>
            <a:pPr marL="0" indent="0" algn="just">
              <a:buNone/>
            </a:pPr>
            <a:endParaRPr lang="pt-BR" sz="2200" b="1" dirty="0" smtClean="0">
              <a:latin typeface="Bahnschrift SemiLight" panose="020B0502040204020203" pitchFamily="34" charset="0"/>
            </a:endParaRPr>
          </a:p>
          <a:p>
            <a:pPr marL="0" indent="0" algn="just">
              <a:buNone/>
            </a:pPr>
            <a:r>
              <a:rPr lang="pt-BR" sz="2200" b="1" dirty="0" smtClean="0">
                <a:solidFill>
                  <a:srgbClr val="FF0000"/>
                </a:solidFill>
                <a:latin typeface="Bahnschrift SemiLight" panose="020B0502040204020203" pitchFamily="34" charset="0"/>
              </a:rPr>
              <a:t>           Os RPPS não precisam contratar consultoria para as ações do Pró-Gestão</a:t>
            </a:r>
            <a:r>
              <a:rPr lang="pt-BR" sz="2200" dirty="0" smtClean="0">
                <a:solidFill>
                  <a:srgbClr val="FF0000"/>
                </a:solidFill>
                <a:latin typeface="Bahnschrift SemiLight" panose="020B0502040204020203" pitchFamily="34" charset="0"/>
              </a:rPr>
              <a:t>. </a:t>
            </a:r>
          </a:p>
          <a:p>
            <a:pPr marL="0" indent="0" algn="just">
              <a:buNone/>
            </a:pPr>
            <a:endParaRPr lang="pt-BR" sz="2200" dirty="0" smtClean="0">
              <a:latin typeface="Bahnschrift SemiLight" panose="020B0502040204020203" pitchFamily="34" charset="0"/>
            </a:endParaRPr>
          </a:p>
          <a:p>
            <a:pPr marL="0" indent="0" algn="just">
              <a:buNone/>
            </a:pPr>
            <a:r>
              <a:rPr lang="pt-BR" sz="2200" dirty="0" smtClean="0">
                <a:latin typeface="Bahnschrift SemiLight" panose="020B0502040204020203" pitchFamily="34" charset="0"/>
              </a:rPr>
              <a:t>Alguns RPPS, eventualmente, precisam </a:t>
            </a:r>
            <a:r>
              <a:rPr lang="pt-BR" sz="2200" b="1" dirty="0" smtClean="0">
                <a:latin typeface="Bahnschrift SemiLight" panose="020B0502040204020203" pitchFamily="34" charset="0"/>
              </a:rPr>
              <a:t>para orientação e não terceirização</a:t>
            </a:r>
            <a:r>
              <a:rPr lang="pt-BR" sz="2200" dirty="0" smtClean="0">
                <a:latin typeface="Bahnschrift SemiLight" panose="020B0502040204020203" pitchFamily="34" charset="0"/>
              </a:rPr>
              <a:t>, a fim de atender uma ação pontual, especialmente do nível IV, como exemplo, planejamento estratégico e políticas previdenciárias de saúde e segurança.</a:t>
            </a:r>
          </a:p>
          <a:p>
            <a:pPr algn="just">
              <a:buNone/>
            </a:pPr>
            <a:endParaRPr lang="pt-BR" sz="2200" dirty="0">
              <a:latin typeface="Bahnschrift SemiLight" panose="020B0502040204020203" pitchFamily="34" charset="0"/>
            </a:endParaRPr>
          </a:p>
          <a:p>
            <a:pPr algn="ctr">
              <a:buNone/>
            </a:pPr>
            <a:r>
              <a:rPr lang="pt-BR" sz="2200" dirty="0" smtClean="0">
                <a:latin typeface="Bahnschrift SemiLight" panose="020B0502040204020203" pitchFamily="34" charset="0"/>
              </a:rPr>
              <a:t>A Comissão do Pró-Gestão está à disposição através do e-mail:</a:t>
            </a:r>
          </a:p>
          <a:p>
            <a:pPr algn="just"/>
            <a:endParaRPr lang="pt-BR" sz="2200" dirty="0">
              <a:latin typeface="Bahnschrift SemiLight" panose="020B0502040204020203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108954" y="2626468"/>
            <a:ext cx="9630382" cy="5739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com Canto Diagonal Aparado 8"/>
          <p:cNvSpPr/>
          <p:nvPr/>
        </p:nvSpPr>
        <p:spPr>
          <a:xfrm>
            <a:off x="2339673" y="5622688"/>
            <a:ext cx="6692629" cy="808940"/>
          </a:xfrm>
          <a:prstGeom prst="snip2Diag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>
                <a:solidFill>
                  <a:schemeClr val="bg1"/>
                </a:solidFill>
                <a:latin typeface="Bahnschrift SemiBold" panose="020B0502040204020203" pitchFamily="34" charset="0"/>
              </a:rPr>
              <a:t>progestao.rpps@economia.gov.br.</a:t>
            </a:r>
          </a:p>
        </p:txBody>
      </p:sp>
    </p:spTree>
    <p:extLst>
      <p:ext uri="{BB962C8B-B14F-4D97-AF65-F5344CB8AC3E}">
        <p14:creationId xmlns="" xmlns:p14="http://schemas.microsoft.com/office/powerpoint/2010/main" val="258950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1514</TotalTime>
  <Words>857</Words>
  <Application>Microsoft Office PowerPoint</Application>
  <PresentationFormat>Personalizar</PresentationFormat>
  <Paragraphs>71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respiro</dc:title>
  <dc:creator>Nova</dc:creator>
  <cp:lastModifiedBy>Usuário</cp:lastModifiedBy>
  <cp:revision>31</cp:revision>
  <dcterms:created xsi:type="dcterms:W3CDTF">2020-09-25T15:05:21Z</dcterms:created>
  <dcterms:modified xsi:type="dcterms:W3CDTF">2021-10-04T23:38:02Z</dcterms:modified>
</cp:coreProperties>
</file>